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1" r:id="rId5"/>
    <p:sldId id="258" r:id="rId6"/>
    <p:sldId id="259" r:id="rId7"/>
    <p:sldId id="263" r:id="rId8"/>
    <p:sldId id="260"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de-DE"/>
              <a:t>Titelmasterformat durch Klicken bearbeiten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5/15/2017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de-DE"/>
              <a:t>Bild durch Klicken auf Symbol hinzufügen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8A87A34-81AB-432B-8DAE-1953F412C126}" type="datetimeFigureOut">
              <a:rPr lang="en-US" dirty="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de-DE"/>
              <a:t>Titelmasterformat durch Klicken bearbeiten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8A87A34-81AB-432B-8DAE-1953F412C126}" type="datetimeFigureOut">
              <a:rPr lang="en-US" dirty="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de-DE"/>
              <a:t>Titelmasterformat durch Klicken bearbeiten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8A87A34-81AB-432B-8DAE-1953F412C126}" type="datetimeFigureOut">
              <a:rPr lang="en-US" dirty="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de-DE"/>
              <a:t>Titelmasterformat durch Klicken bearbeiten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8A87A34-81AB-432B-8DAE-1953F412C126}" type="datetimeFigureOut">
              <a:rPr lang="en-US" dirty="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de-DE"/>
              <a:t>Titelmasterformat durch Klicken bearbeiten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3" name="Date Placeholder 2"/>
          <p:cNvSpPr>
            <a:spLocks noGrp="1"/>
          </p:cNvSpPr>
          <p:nvPr>
            <p:ph type="dt" sz="half" idx="10"/>
          </p:nvPr>
        </p:nvSpPr>
        <p:spPr/>
        <p:txBody>
          <a:bodyPr/>
          <a:lstStyle/>
          <a:p>
            <a:fld id="{48A87A34-81AB-432B-8DAE-1953F412C126}" type="datetimeFigureOut">
              <a:rPr lang="en-US" dirty="0"/>
              <a:t>5/15/2017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de-DE"/>
              <a:t>Titelmasterformat durch Klicken bearbeiten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de-DE"/>
              <a:t>Bild durch Klicken auf Symbol hinzufügen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de-DE"/>
              <a:t>Bild durch Klicken auf Symbol hinzufügen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de-DE"/>
              <a:t>Bild durch Klicken auf Symbol hinzufügen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3" name="Date Placeholder 2"/>
          <p:cNvSpPr>
            <a:spLocks noGrp="1"/>
          </p:cNvSpPr>
          <p:nvPr>
            <p:ph type="dt" sz="half" idx="10"/>
          </p:nvPr>
        </p:nvSpPr>
        <p:spPr/>
        <p:txBody>
          <a:bodyPr/>
          <a:lstStyle/>
          <a:p>
            <a:fld id="{48A87A34-81AB-432B-8DAE-1953F412C126}" type="datetimeFigureOut">
              <a:rPr lang="en-US" dirty="0"/>
              <a:t>5/15/2017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de-DE"/>
              <a:t>Titelmasterformat durch Klicken bearbeiten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48A87A34-81AB-432B-8DAE-1953F412C126}" type="datetimeFigureOut">
              <a:rPr lang="en-US" dirty="0"/>
              <a:t>5/15/2017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1141410" y="3073397"/>
            <a:ext cx="4878391" cy="2717801"/>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172200" y="3073397"/>
            <a:ext cx="4875210" cy="2717801"/>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8A87A34-81AB-432B-8DAE-1953F412C126}" type="datetimeFigureOut">
              <a:rPr lang="en-US" dirty="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8A87A34-81AB-432B-8DAE-1953F412C126}" type="datetimeFigureOut">
              <a:rPr lang="en-US" dirty="0"/>
              <a:t>5/15/2017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5/15/2017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pPr>
              <a:lnSpc>
                <a:spcPct val="100000"/>
              </a:lnSpc>
            </a:pPr>
            <a:r>
              <a:rPr lang="de-DE" sz="3200" cap="none" dirty="0"/>
              <a:t>AWMF Interessenskonflikte bei Leitlinienvorhaben</a:t>
            </a:r>
            <a:br>
              <a:rPr lang="de-DE" sz="3200" cap="none" dirty="0"/>
            </a:br>
            <a:r>
              <a:rPr lang="de-DE" sz="3200" cap="none" dirty="0"/>
              <a:t>DFG Leitlinien zum Umgang mit Forschungsdaten</a:t>
            </a:r>
          </a:p>
        </p:txBody>
      </p:sp>
      <p:sp>
        <p:nvSpPr>
          <p:cNvPr id="3" name="Untertitel 2"/>
          <p:cNvSpPr>
            <a:spLocks noGrp="1"/>
          </p:cNvSpPr>
          <p:nvPr>
            <p:ph type="subTitle" idx="1"/>
          </p:nvPr>
        </p:nvSpPr>
        <p:spPr/>
        <p:txBody>
          <a:bodyPr/>
          <a:lstStyle/>
          <a:p>
            <a:r>
              <a:rPr lang="de-DE" dirty="0"/>
              <a:t>Vorgestellt durch Christoph Isele 4.5.2017</a:t>
            </a:r>
          </a:p>
        </p:txBody>
      </p:sp>
    </p:spTree>
    <p:extLst>
      <p:ext uri="{BB962C8B-B14F-4D97-AF65-F5344CB8AC3E}">
        <p14:creationId xmlns:p14="http://schemas.microsoft.com/office/powerpoint/2010/main" val="2618977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cap="none" dirty="0"/>
              <a:t>AWMF: Erklärung von und Umgang mit Interessenskonflikten bei Leitlinienvorhaben</a:t>
            </a:r>
          </a:p>
        </p:txBody>
      </p:sp>
      <p:sp>
        <p:nvSpPr>
          <p:cNvPr id="3" name="Inhaltsplatzhalter 2"/>
          <p:cNvSpPr>
            <a:spLocks noGrp="1"/>
          </p:cNvSpPr>
          <p:nvPr>
            <p:ph idx="1"/>
          </p:nvPr>
        </p:nvSpPr>
        <p:spPr/>
        <p:txBody>
          <a:bodyPr>
            <a:normAutofit/>
          </a:bodyPr>
          <a:lstStyle/>
          <a:p>
            <a:r>
              <a:rPr lang="de-DE" dirty="0"/>
              <a:t>Arbeitsgemeinschaft der Wissenschaftlichen Medizinischen Fachgesellschaften</a:t>
            </a:r>
          </a:p>
          <a:p>
            <a:r>
              <a:rPr lang="de-DE" dirty="0"/>
              <a:t>Aufbau</a:t>
            </a:r>
          </a:p>
          <a:p>
            <a:pPr lvl="1"/>
            <a:r>
              <a:rPr lang="de-DE" dirty="0"/>
              <a:t>3 Seiten – 9 Grundsätze</a:t>
            </a:r>
          </a:p>
          <a:p>
            <a:pPr lvl="1"/>
            <a:r>
              <a:rPr lang="de-DE" dirty="0"/>
              <a:t>Ein Ablaufplan</a:t>
            </a:r>
          </a:p>
          <a:p>
            <a:r>
              <a:rPr lang="de-DE" dirty="0"/>
              <a:t>Anlass eine Fachgesellschaft reicht eine Leitlinie zur Behandlung von Patienten zur Publikation ein</a:t>
            </a:r>
          </a:p>
          <a:p>
            <a:r>
              <a:rPr lang="de-DE" dirty="0"/>
              <a:t>Ein Formular zur Erklärung von Interessen</a:t>
            </a:r>
          </a:p>
          <a:p>
            <a:endParaRPr lang="de-DE" dirty="0"/>
          </a:p>
        </p:txBody>
      </p:sp>
    </p:spTree>
    <p:extLst>
      <p:ext uri="{BB962C8B-B14F-4D97-AF65-F5344CB8AC3E}">
        <p14:creationId xmlns:p14="http://schemas.microsoft.com/office/powerpoint/2010/main" val="1440009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cap="none" dirty="0"/>
              <a:t>AWMF: Erklärung von und Umgang mit Interessenskonflikten bei Leitlinienvorhaben</a:t>
            </a:r>
          </a:p>
        </p:txBody>
      </p:sp>
      <p:sp>
        <p:nvSpPr>
          <p:cNvPr id="3" name="Inhaltsplatzhalter 2"/>
          <p:cNvSpPr>
            <a:spLocks noGrp="1"/>
          </p:cNvSpPr>
          <p:nvPr>
            <p:ph idx="1"/>
          </p:nvPr>
        </p:nvSpPr>
        <p:spPr/>
        <p:txBody>
          <a:bodyPr>
            <a:normAutofit fontScale="92500"/>
          </a:bodyPr>
          <a:lstStyle/>
          <a:p>
            <a:r>
              <a:rPr lang="de-DE" dirty="0"/>
              <a:t>Interessenkonflikte sind definiert als Gegebenheiten, die ein Risiko dafür schaffen, dass professionelles Urteilsvermögen oder Handeln, welches sich auf ein primäres Interesse bezieht, durch ein anderes, sekundäres Interesse unangemessen beeinflusst wird. Interessenkonflikte sind nicht per se negativ zu bewerten.   </a:t>
            </a:r>
          </a:p>
          <a:p>
            <a:r>
              <a:rPr lang="de-DE" dirty="0"/>
              <a:t>Entscheidend für die Qualitätsbeurteilung von Leitlinien, aber auch für ihre allgemeine Legitimation und Glaubwürdigkeit in der Wahrnehmung durch Öffentlichkeit und Politik sind nach internationaler Auffassung Transparenz und der faire, vernünftige Umgang mit Interessenkonflikten</a:t>
            </a:r>
          </a:p>
          <a:p>
            <a:endParaRPr lang="de-DE" dirty="0"/>
          </a:p>
        </p:txBody>
      </p:sp>
    </p:spTree>
    <p:extLst>
      <p:ext uri="{BB962C8B-B14F-4D97-AF65-F5344CB8AC3E}">
        <p14:creationId xmlns:p14="http://schemas.microsoft.com/office/powerpoint/2010/main" val="3951636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cap="none" dirty="0"/>
              <a:t>AWMF Formular zur Klärung von Interessen im Rahmen von Leitlinienvorhaben  </a:t>
            </a:r>
          </a:p>
        </p:txBody>
      </p:sp>
      <p:sp>
        <p:nvSpPr>
          <p:cNvPr id="3" name="Inhaltsplatzhalter 2"/>
          <p:cNvSpPr>
            <a:spLocks noGrp="1"/>
          </p:cNvSpPr>
          <p:nvPr>
            <p:ph idx="1"/>
          </p:nvPr>
        </p:nvSpPr>
        <p:spPr/>
        <p:txBody>
          <a:bodyPr/>
          <a:lstStyle/>
          <a:p>
            <a:r>
              <a:rPr lang="de-DE" dirty="0"/>
              <a:t>Selbstauskunft, Rückschau auf </a:t>
            </a:r>
            <a:r>
              <a:rPr lang="de-DE"/>
              <a:t>die letzten </a:t>
            </a:r>
            <a:r>
              <a:rPr lang="de-DE" dirty="0"/>
              <a:t>drei Jahre</a:t>
            </a:r>
          </a:p>
          <a:p>
            <a:r>
              <a:rPr lang="de-DE" dirty="0"/>
              <a:t>Materielle / finanzielle Interessen</a:t>
            </a:r>
          </a:p>
          <a:p>
            <a:r>
              <a:rPr lang="de-DE" dirty="0"/>
              <a:t>Immaterielle Interessen (</a:t>
            </a:r>
            <a:r>
              <a:rPr lang="de-DE" dirty="0" err="1"/>
              <a:t>intelektuelle</a:t>
            </a:r>
            <a:r>
              <a:rPr lang="de-DE" dirty="0"/>
              <a:t>, akademische, wissenschaftliche )</a:t>
            </a:r>
          </a:p>
        </p:txBody>
      </p:sp>
    </p:spTree>
    <p:extLst>
      <p:ext uri="{BB962C8B-B14F-4D97-AF65-F5344CB8AC3E}">
        <p14:creationId xmlns:p14="http://schemas.microsoft.com/office/powerpoint/2010/main" val="88986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a:p>
        </p:txBody>
      </p:sp>
      <p:pic>
        <p:nvPicPr>
          <p:cNvPr id="4" name="Grafik 3"/>
          <p:cNvPicPr>
            <a:picLocks noChangeAspect="1"/>
          </p:cNvPicPr>
          <p:nvPr/>
        </p:nvPicPr>
        <p:blipFill>
          <a:blip r:embed="rId2"/>
          <a:stretch>
            <a:fillRect/>
          </a:stretch>
        </p:blipFill>
        <p:spPr>
          <a:xfrm>
            <a:off x="1533597" y="493486"/>
            <a:ext cx="8516814" cy="5449500"/>
          </a:xfrm>
          <a:prstGeom prst="rect">
            <a:avLst/>
          </a:prstGeom>
        </p:spPr>
      </p:pic>
    </p:spTree>
    <p:extLst>
      <p:ext uri="{BB962C8B-B14F-4D97-AF65-F5344CB8AC3E}">
        <p14:creationId xmlns:p14="http://schemas.microsoft.com/office/powerpoint/2010/main" val="2867128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1260423" y="446308"/>
            <a:ext cx="9281589" cy="6106901"/>
          </a:xfrm>
          <a:prstGeom prst="rect">
            <a:avLst/>
          </a:prstGeom>
        </p:spPr>
      </p:pic>
    </p:spTree>
    <p:extLst>
      <p:ext uri="{BB962C8B-B14F-4D97-AF65-F5344CB8AC3E}">
        <p14:creationId xmlns:p14="http://schemas.microsoft.com/office/powerpoint/2010/main" val="2392306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cap="none" dirty="0" err="1"/>
              <a:t>Resüme</a:t>
            </a:r>
            <a:endParaRPr lang="de-DE" cap="none" dirty="0"/>
          </a:p>
        </p:txBody>
      </p:sp>
      <p:sp>
        <p:nvSpPr>
          <p:cNvPr id="3" name="Inhaltsplatzhalter 2"/>
          <p:cNvSpPr>
            <a:spLocks noGrp="1"/>
          </p:cNvSpPr>
          <p:nvPr>
            <p:ph idx="1"/>
          </p:nvPr>
        </p:nvSpPr>
        <p:spPr/>
        <p:txBody>
          <a:bodyPr/>
          <a:lstStyle/>
          <a:p>
            <a:r>
              <a:rPr lang="de-DE" dirty="0"/>
              <a:t>Im Gegensatz zu den ethischen Leitlinien habt die Leitlinie der AWMF hat ein konkretes Ziel und kann so einen Algorithmus aufstellen, der eine klare Handlungsempfehlung beinhaltet.</a:t>
            </a:r>
          </a:p>
          <a:p>
            <a:r>
              <a:rPr lang="de-DE" dirty="0"/>
              <a:t>Charmant ist die Idee, dass man den „ethischen Wert“  der zu veröffentlichenden Leitlinien bewahrt, in dem der Gestaltungsspielraum für die Mitglieder mit hohen Interessenskonflikten begrenzt wird. Leider lässt sich auch das in der Praxis nur eingeschränkt umsetzen.</a:t>
            </a:r>
          </a:p>
        </p:txBody>
      </p:sp>
    </p:spTree>
    <p:extLst>
      <p:ext uri="{BB962C8B-B14F-4D97-AF65-F5344CB8AC3E}">
        <p14:creationId xmlns:p14="http://schemas.microsoft.com/office/powerpoint/2010/main" val="818895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cap="none" dirty="0"/>
              <a:t>DFG Leitlinie zum Umgang mit Forschungsdaten</a:t>
            </a:r>
          </a:p>
        </p:txBody>
      </p:sp>
      <p:sp>
        <p:nvSpPr>
          <p:cNvPr id="3" name="Inhaltsplatzhalter 2"/>
          <p:cNvSpPr>
            <a:spLocks noGrp="1"/>
          </p:cNvSpPr>
          <p:nvPr>
            <p:ph idx="1"/>
          </p:nvPr>
        </p:nvSpPr>
        <p:spPr/>
        <p:txBody>
          <a:bodyPr/>
          <a:lstStyle/>
          <a:p>
            <a:r>
              <a:rPr lang="de-DE"/>
              <a:t>Aufbau:  </a:t>
            </a:r>
            <a:r>
              <a:rPr lang="de-DE" dirty="0"/>
              <a:t>2 Seiten, </a:t>
            </a:r>
            <a:r>
              <a:rPr lang="de-DE"/>
              <a:t>8 Forderungen </a:t>
            </a:r>
            <a:endParaRPr lang="de-DE" dirty="0"/>
          </a:p>
          <a:p>
            <a:r>
              <a:rPr lang="de-DE" dirty="0"/>
              <a:t>Übergeordnete Leitlinien für Antragstellende</a:t>
            </a:r>
          </a:p>
          <a:p>
            <a:r>
              <a:rPr lang="de-DE" dirty="0"/>
              <a:t>Unterstützung der DFG zur Umsetzung der Leitlinien</a:t>
            </a:r>
          </a:p>
          <a:p>
            <a:r>
              <a:rPr lang="de-DE" dirty="0"/>
              <a:t>Appell an die wissenschaftlichen Fachgesellschaften</a:t>
            </a:r>
          </a:p>
          <a:p>
            <a:endParaRPr lang="de-DE" dirty="0"/>
          </a:p>
        </p:txBody>
      </p:sp>
    </p:spTree>
    <p:extLst>
      <p:ext uri="{BB962C8B-B14F-4D97-AF65-F5344CB8AC3E}">
        <p14:creationId xmlns:p14="http://schemas.microsoft.com/office/powerpoint/2010/main" val="1969606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cap="none" dirty="0"/>
              <a:t>DFG Leitlinie zum Umgang mit Forschungsdaten</a:t>
            </a:r>
            <a:endParaRPr lang="de-DE" dirty="0"/>
          </a:p>
        </p:txBody>
      </p:sp>
      <p:sp>
        <p:nvSpPr>
          <p:cNvPr id="3" name="Inhaltsplatzhalter 2"/>
          <p:cNvSpPr>
            <a:spLocks noGrp="1"/>
          </p:cNvSpPr>
          <p:nvPr>
            <p:ph idx="1"/>
          </p:nvPr>
        </p:nvSpPr>
        <p:spPr/>
        <p:txBody>
          <a:bodyPr/>
          <a:lstStyle/>
          <a:p>
            <a:r>
              <a:rPr lang="de-DE" dirty="0"/>
              <a:t>Auch die DFG Leitlinie gilt für eine bestimmte Situation</a:t>
            </a:r>
          </a:p>
          <a:p>
            <a:r>
              <a:rPr lang="de-DE" dirty="0"/>
              <a:t>So kann die DFG konkrete Unterstützung bei der Umsetzung (Beachtung) anbieten</a:t>
            </a:r>
          </a:p>
          <a:p>
            <a:r>
              <a:rPr lang="de-DE" dirty="0"/>
              <a:t>Die Leitlinien schließen mit einem Appell an die </a:t>
            </a:r>
            <a:r>
              <a:rPr lang="de-DE" dirty="0" err="1"/>
              <a:t>wisenschaftlichen</a:t>
            </a:r>
            <a:r>
              <a:rPr lang="de-DE" dirty="0"/>
              <a:t> Fachgemeinschaften, dass diese das Beachten der Leitlinie bei der Würdigung von wissenschaftlichen Leistungen </a:t>
            </a:r>
            <a:r>
              <a:rPr lang="de-DE" dirty="0" err="1"/>
              <a:t>berückdsichtigen</a:t>
            </a:r>
            <a:r>
              <a:rPr lang="de-DE"/>
              <a:t> sollen.</a:t>
            </a:r>
            <a:endParaRPr lang="de-DE" dirty="0"/>
          </a:p>
        </p:txBody>
      </p:sp>
    </p:spTree>
    <p:extLst>
      <p:ext uri="{BB962C8B-B14F-4D97-AF65-F5344CB8AC3E}">
        <p14:creationId xmlns:p14="http://schemas.microsoft.com/office/powerpoint/2010/main" val="3660881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chaltkreis">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TM04033919[[fn=Schaltkreis]]</Template>
  <TotalTime>0</TotalTime>
  <Words>327</Words>
  <Application>Microsoft Office PowerPoint</Application>
  <PresentationFormat>Breitbild</PresentationFormat>
  <Paragraphs>28</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Trebuchet MS</vt:lpstr>
      <vt:lpstr>Tw Cen MT</vt:lpstr>
      <vt:lpstr>Schaltkreis</vt:lpstr>
      <vt:lpstr>AWMF Interessenskonflikte bei Leitlinienvorhaben DFG Leitlinien zum Umgang mit Forschungsdaten</vt:lpstr>
      <vt:lpstr>AWMF: Erklärung von und Umgang mit Interessenskonflikten bei Leitlinienvorhaben</vt:lpstr>
      <vt:lpstr>AWMF: Erklärung von und Umgang mit Interessenskonflikten bei Leitlinienvorhaben</vt:lpstr>
      <vt:lpstr>AWMF Formular zur Klärung von Interessen im Rahmen von Leitlinienvorhaben  </vt:lpstr>
      <vt:lpstr>PowerPoint-Präsentation</vt:lpstr>
      <vt:lpstr>PowerPoint-Präsentation</vt:lpstr>
      <vt:lpstr>Resüme</vt:lpstr>
      <vt:lpstr>DFG Leitlinie zum Umgang mit Forschungsdaten</vt:lpstr>
      <vt:lpstr>DFG Leitlinie zum Umgang mit Forschungsdaten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AWMF Interessenskonflikte bei Leitlinienvorhaben DFG Leitlinien zum Umgang mit Forschungsdaten</dc:title>
  <dc:creator>Isele,Christoph</dc:creator>
  <cp:lastModifiedBy>jantec</cp:lastModifiedBy>
  <cp:revision>9</cp:revision>
  <dcterms:created xsi:type="dcterms:W3CDTF">2017-05-03T20:23:05Z</dcterms:created>
  <dcterms:modified xsi:type="dcterms:W3CDTF">2017-05-15T10:42:12Z</dcterms:modified>
</cp:coreProperties>
</file>